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8"/>
  </p:notesMasterIdLst>
  <p:handoutMasterIdLst>
    <p:handoutMasterId r:id="rId29"/>
  </p:handoutMasterIdLst>
  <p:sldIdLst>
    <p:sldId id="1706" r:id="rId6"/>
    <p:sldId id="1605" r:id="rId7"/>
    <p:sldId id="1707" r:id="rId8"/>
    <p:sldId id="1708" r:id="rId9"/>
    <p:sldId id="1709" r:id="rId10"/>
    <p:sldId id="1712" r:id="rId11"/>
    <p:sldId id="1710" r:id="rId12"/>
    <p:sldId id="1711" r:id="rId13"/>
    <p:sldId id="1713" r:id="rId14"/>
    <p:sldId id="1714" r:id="rId15"/>
    <p:sldId id="1715" r:id="rId16"/>
    <p:sldId id="1716" r:id="rId17"/>
    <p:sldId id="1717" r:id="rId18"/>
    <p:sldId id="1718" r:id="rId19"/>
    <p:sldId id="1719" r:id="rId20"/>
    <p:sldId id="1723" r:id="rId21"/>
    <p:sldId id="1720" r:id="rId22"/>
    <p:sldId id="1721" r:id="rId23"/>
    <p:sldId id="1722" r:id="rId24"/>
    <p:sldId id="265" r:id="rId25"/>
    <p:sldId id="261" r:id="rId26"/>
    <p:sldId id="260"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1707"/>
            <p14:sldId id="1708"/>
            <p14:sldId id="1709"/>
            <p14:sldId id="1712"/>
            <p14:sldId id="1710"/>
            <p14:sldId id="1711"/>
            <p14:sldId id="1713"/>
            <p14:sldId id="1714"/>
          </p14:sldIdLst>
        </p14:section>
        <p14:section name="creating bots" id="{6F3D0BA5-6168-B943-9939-6C46F7748D5E}">
          <p14:sldIdLst>
            <p14:sldId id="1715"/>
            <p14:sldId id="1716"/>
            <p14:sldId id="1717"/>
            <p14:sldId id="1718"/>
            <p14:sldId id="1719"/>
            <p14:sldId id="1723"/>
            <p14:sldId id="1720"/>
            <p14:sldId id="1721"/>
            <p14:sldId id="172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315" autoAdjust="0"/>
    <p:restoredTop sz="64614" autoAdjust="0"/>
  </p:normalViewPr>
  <p:slideViewPr>
    <p:cSldViewPr snapToGrid="0">
      <p:cViewPr varScale="1">
        <p:scale>
          <a:sx n="97" d="100"/>
          <a:sy n="97" d="100"/>
        </p:scale>
        <p:origin x="1344"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2/13/20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2/13/20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Conversational bots allow users to interact with your web service through text, interactive Adaptive cards, and task modules.</a:t>
            </a:r>
          </a:p>
          <a:p>
            <a:endParaRPr lang="en-US" dirty="0"/>
          </a:p>
          <a:p>
            <a:r>
              <a:rPr lang="en-US" dirty="0"/>
              <a:t>These bots can be scoped to handling simple commands. Developers can also create complex, artificial intelligence powered and natural language processing virtual assistants.</a:t>
            </a:r>
          </a:p>
          <a:p>
            <a:endParaRPr lang="en-US" dirty="0"/>
          </a:p>
          <a:p>
            <a:r>
              <a:rPr lang="en-US" dirty="0"/>
              <a:t>In this module, you’ll learn how to create and add bots to custom Microsoft Teams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5976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conversational bot for Microsoft Teams, you need to do the following things:</a:t>
            </a:r>
          </a:p>
          <a:p>
            <a:endParaRPr lang="en-US" dirty="0"/>
          </a:p>
          <a:p>
            <a:r>
              <a:rPr lang="en-US" dirty="0"/>
              <a:t>1. create a web service</a:t>
            </a:r>
          </a:p>
          <a:p>
            <a:r>
              <a:rPr lang="en-US" dirty="0"/>
              <a:t>1. register the web service as a bot with Microsoft Bot Framework</a:t>
            </a:r>
          </a:p>
          <a:p>
            <a:r>
              <a:rPr lang="en-US" dirty="0"/>
              <a:t>1. create your Microsoft Teams app manifest and app package</a:t>
            </a:r>
          </a:p>
          <a:p>
            <a:r>
              <a:rPr lang="en-US" dirty="0"/>
              <a:t>1. upload your app package to Microsoft Teams</a:t>
            </a:r>
          </a:p>
          <a:p>
            <a:endParaRPr lang="en-US" dirty="0"/>
          </a:p>
          <a:p>
            <a:r>
              <a:rPr lang="en-US" dirty="0"/>
              <a:t>Microsoft provides SDKs for multiple platforms, including .NET and Node.js. This module will use the Node.js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6450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heart of your bot is the web service. It will define a single HTTPS route on which to receive all requests. The Microsoft Bot Framework will send different types of messages to your web service. Your web service can inspect the type of message to route it to the desired logic. The other option is to use one of the available SDKs that expose methods the SDK will call when messages matching specific types are received.</a:t>
            </a:r>
          </a:p>
          <a:p>
            <a:endParaRPr lang="en-US" dirty="0"/>
          </a:p>
          <a:p>
            <a:r>
              <a:rPr lang="en-US" dirty="0"/>
              <a:t>For example, when a messaging extension action command is invoked, the SDK will detect the message type `</a:t>
            </a:r>
            <a:r>
              <a:rPr lang="en-US" dirty="0" err="1"/>
              <a:t>composeExtension</a:t>
            </a:r>
            <a:r>
              <a:rPr lang="en-US" dirty="0"/>
              <a:t>/</a:t>
            </a:r>
            <a:r>
              <a:rPr lang="en-US" dirty="0" err="1"/>
              <a:t>fetchTask</a:t>
            </a:r>
            <a:r>
              <a:rPr lang="en-US" dirty="0"/>
              <a:t>` and call the `</a:t>
            </a:r>
            <a:r>
              <a:rPr lang="en-US" dirty="0" err="1"/>
              <a:t>handleTeamsMessagingExtensionFetchTask</a:t>
            </a:r>
            <a:r>
              <a:rPr lang="en-US" dirty="0"/>
              <a:t>()` method, passing in a context and the payload from the message sent as an HTTPS POST from the Microsoft Bot Framework.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5376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04469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created your web service, you'll register it as a bot with the Microsoft Bot Framework.</a:t>
            </a:r>
          </a:p>
          <a:p>
            <a:endParaRPr lang="en-US" dirty="0"/>
          </a:p>
          <a:p>
            <a:r>
              <a:rPr lang="en-US" dirty="0"/>
              <a:t>Registering your web service with the Bot Framework provides a secure communication channel between the Microsoft Teams client and your web service. The Microsoft Teams client and your web service never communicate directly. Instead, messages are routed through the Bot Framework Service.</a:t>
            </a:r>
          </a:p>
          <a:p>
            <a:endParaRPr lang="en-US" dirty="0"/>
          </a:p>
          <a:p>
            <a:r>
              <a:rPr lang="en-US" dirty="0"/>
              <a:t>When you register a new bot with the Microsoft Bot Framework, you'll associate it with a new or existing Microsoft Azure AD app. This app contains an app ID and secret that are used for the Bot Framework to authenticate with your web service and Microsoft Teams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05236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Before deploying your Microsoft Teams app and custom bot to Microsoft Teams, you need to define the bot with the custom app. This is done by adding an entry to the app's manifest file.</a:t>
            </a:r>
          </a:p>
          <a:p>
            <a:endParaRPr lang="en-US" dirty="0"/>
          </a:p>
          <a:p>
            <a:r>
              <a:rPr lang="en-US" sz="900" b="0" kern="1200" dirty="0">
                <a:solidFill>
                  <a:schemeClr val="tx1"/>
                </a:solidFill>
                <a:effectLst/>
                <a:latin typeface="Segoe UI Light" pitchFamily="34" charset="0"/>
                <a:ea typeface="+mn-ea"/>
                <a:cs typeface="+mn-cs"/>
              </a:rPr>
              <a:t>You can use App Studio to add a bot to the app's manifest file. App Studio can create a new app manifest file, or you can import an existing one to add a bot to it:</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69291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JSON is taken from the app's manifest for the bot you'll create in the next unit of this module. This bot defines a new command **</a:t>
            </a:r>
            <a:r>
              <a:rPr lang="en-US" dirty="0" err="1"/>
              <a:t>MentionMe</a:t>
            </a:r>
            <a:r>
              <a:rPr lang="en-US" dirty="0"/>
              <a:t>** that is displayed to users who want to interact with it. Listing all the supported commands isn't required, but it does make your bot more user-friendly.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3448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conversation is a series of messages sent between your bot and one or more users. There are three kinds of conversations (also called scopes) in Teams:</a:t>
            </a:r>
          </a:p>
          <a:p>
            <a:endParaRPr lang="en-US" dirty="0"/>
          </a:p>
          <a:p>
            <a:r>
              <a:rPr lang="en-US" dirty="0"/>
              <a:t>- **teams**: also called channel conversations, visible to all members of the channel</a:t>
            </a:r>
          </a:p>
          <a:p>
            <a:r>
              <a:rPr lang="en-US" dirty="0"/>
              <a:t>- **</a:t>
            </a:r>
            <a:r>
              <a:rPr lang="en-US" dirty="0" err="1"/>
              <a:t>groupChat</a:t>
            </a:r>
            <a:r>
              <a:rPr lang="en-US" dirty="0"/>
              <a:t>**: conversation between a bot and two or more users</a:t>
            </a:r>
          </a:p>
          <a:p>
            <a:r>
              <a:rPr lang="en-US" dirty="0"/>
              <a:t>- **personal**: conversations between bots and a single user</a:t>
            </a:r>
          </a:p>
          <a:p>
            <a:endParaRPr lang="en-US" dirty="0"/>
          </a:p>
          <a:p>
            <a:r>
              <a:rPr lang="en-US" dirty="0"/>
              <a:t>A bot behaves slightly differently depending on what kind of conversation its involved in:</a:t>
            </a:r>
          </a:p>
          <a:p>
            <a:endParaRPr lang="en-US" dirty="0"/>
          </a:p>
          <a:p>
            <a:r>
              <a:rPr lang="en-US" dirty="0"/>
              <a:t>- Bots in channel and group chat conversations require the user to @mention the bot to invoke it in a channel.</a:t>
            </a:r>
          </a:p>
          <a:p>
            <a:r>
              <a:rPr lang="en-US" dirty="0"/>
              <a:t>- Bots in a one-to-one conversation don't require an @mention. All messages sent by the user will be routed to your bot.</a:t>
            </a:r>
          </a:p>
          <a:p>
            <a:endParaRPr lang="en-US" dirty="0"/>
          </a:p>
          <a:p>
            <a:r>
              <a:rPr lang="en-US" dirty="0"/>
              <a:t>### Activities</a:t>
            </a:r>
          </a:p>
          <a:p>
            <a:endParaRPr lang="en-US" dirty="0"/>
          </a:p>
          <a:p>
            <a:r>
              <a:rPr lang="en-US" dirty="0"/>
              <a:t>Each message is an `Activity` object of type `</a:t>
            </a:r>
            <a:r>
              <a:rPr lang="en-US" dirty="0" err="1"/>
              <a:t>messageType</a:t>
            </a:r>
            <a:r>
              <a:rPr lang="en-US" dirty="0"/>
              <a:t>: message`. When a user sends a message, Teams posts the message to your bot; specifically, it sends a JSON object to your bot's messaging endpoint. Your bot examines the message to determine its type and respond accordingly.</a:t>
            </a:r>
          </a:p>
          <a:p>
            <a:endParaRPr lang="en-US" dirty="0"/>
          </a:p>
          <a:p>
            <a:r>
              <a:rPr lang="en-US" dirty="0"/>
              <a:t>### Receive a message</a:t>
            </a:r>
          </a:p>
          <a:p>
            <a:endParaRPr lang="en-US" dirty="0"/>
          </a:p>
          <a:p>
            <a:r>
              <a:rPr lang="en-US" dirty="0"/>
              <a:t>To receive a text message, use the `text` property of the `Activity` object. In the bot's activity handler, use the turn context object's `Activity` to read a single message request.</a:t>
            </a:r>
          </a:p>
          <a:p>
            <a:endParaRPr lang="en-US" dirty="0"/>
          </a:p>
          <a:p>
            <a:r>
              <a:rPr lang="en-US" dirty="0"/>
              <a:t>### Send a message</a:t>
            </a:r>
          </a:p>
          <a:p>
            <a:endParaRPr lang="en-US" dirty="0"/>
          </a:p>
          <a:p>
            <a:r>
              <a:rPr lang="en-US" dirty="0"/>
              <a:t>To send a text message, specify the string you want to send as the activity. In the bot's activity handlers, use the turn context object's `</a:t>
            </a:r>
            <a:r>
              <a:rPr lang="en-US" dirty="0" err="1"/>
              <a:t>SendActivity</a:t>
            </a:r>
            <a:r>
              <a:rPr lang="en-US" dirty="0"/>
              <a:t>` method to send a single message response.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2680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Activities</a:t>
            </a:r>
          </a:p>
          <a:p>
            <a:endParaRPr lang="en-US" dirty="0"/>
          </a:p>
          <a:p>
            <a:r>
              <a:rPr lang="en-US" dirty="0"/>
              <a:t>Each message is an `Activity` object of type `</a:t>
            </a:r>
            <a:r>
              <a:rPr lang="en-US" dirty="0" err="1"/>
              <a:t>messageType</a:t>
            </a:r>
            <a:r>
              <a:rPr lang="en-US" dirty="0"/>
              <a:t>: message`. When a user sends a message, Teams posts the message to your bot; specifically, it sends a JSON object to your bot's messaging endpoint. Your bot examines the message to determine its type and respond accordingly.</a:t>
            </a:r>
          </a:p>
          <a:p>
            <a:endParaRPr lang="en-US" dirty="0"/>
          </a:p>
          <a:p>
            <a:r>
              <a:rPr lang="en-US" dirty="0"/>
              <a:t>### Receive a message</a:t>
            </a:r>
          </a:p>
          <a:p>
            <a:endParaRPr lang="en-US" dirty="0"/>
          </a:p>
          <a:p>
            <a:r>
              <a:rPr lang="en-US" dirty="0"/>
              <a:t>To receive a text message, use the `text` property of the `Activity` object. In the bot's activity handler, use the turn context object's `Activity` to read a single message request.</a:t>
            </a:r>
          </a:p>
          <a:p>
            <a:endParaRPr lang="en-US" dirty="0"/>
          </a:p>
          <a:p>
            <a:r>
              <a:rPr lang="en-US" dirty="0"/>
              <a:t>### Send a message</a:t>
            </a:r>
          </a:p>
          <a:p>
            <a:endParaRPr lang="en-US" dirty="0"/>
          </a:p>
          <a:p>
            <a:r>
              <a:rPr lang="en-US" dirty="0"/>
              <a:t>To send a text message, specify the string you want to send as the activity. In the bot's activity handlers, use the turn context object's `</a:t>
            </a:r>
            <a:r>
              <a:rPr lang="en-US" dirty="0" err="1"/>
              <a:t>SendActivity</a:t>
            </a:r>
            <a:r>
              <a:rPr lang="en-US" dirty="0"/>
              <a:t>` method to send a single message response.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42875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bots allow users to interact with a web service through text, interactive cards, and task modules from the Microsoft Teams client. This capability enables developers to create a guided interaction with your users.</a:t>
            </a:r>
          </a:p>
          <a:p>
            <a:endParaRPr lang="en-US" dirty="0"/>
          </a:p>
          <a:p>
            <a:r>
              <a:rPr lang="en-US" dirty="0"/>
              <a:t>In this unit, you’ll learn the basics of bots, the Microsoft Bot Framework, and the steps required to register a bot in a Microsoft Teams app to interact with it from the Microsoft Teams client.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Bots in Microsoft Teams can be part of a one-to-one conversation, a group chat, or a channel in a team. Each scope provides unique opportunities, and challenges, for your conversational bot.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9958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Channels contain threaded conversations between multiple people. This potentially gives your bot massive reach, but individual interactions need to be concise. Traditional multi-turn interactions probably won't work well. Instead, look to use interactive cards or task modules, or potentially move the conversation to a one-to-one conversation if you need to collect lots of information.</a:t>
            </a:r>
          </a:p>
          <a:p>
            <a:endParaRPr lang="en-US" dirty="0"/>
          </a:p>
          <a:p>
            <a:r>
              <a:rPr lang="en-US" dirty="0"/>
              <a:t>Your bot only has access to messages where it's @mentioned directly. You can retrieve additional messages from the conversation using Microsoft Graph.</a:t>
            </a:r>
          </a:p>
          <a:p>
            <a:endParaRPr lang="en-US" dirty="0"/>
          </a:p>
          <a:p>
            <a:r>
              <a:rPr lang="en-US" dirty="0"/>
              <a:t>Some scenarios where bots excel in a channel include:</a:t>
            </a:r>
          </a:p>
          <a:p>
            <a:endParaRPr lang="en-US" dirty="0"/>
          </a:p>
          <a:p>
            <a:pPr marL="171450" indent="-171450">
              <a:buFont typeface="Arial" panose="020B0604020202020204" pitchFamily="34" charset="0"/>
              <a:buChar char="•"/>
            </a:pPr>
            <a:r>
              <a:rPr lang="en-US" dirty="0"/>
              <a:t>**Notifications**, particularly if you provide an interactive card for users to take additional information.</a:t>
            </a:r>
          </a:p>
          <a:p>
            <a:pPr marL="171450" indent="-171450">
              <a:buFont typeface="Arial" panose="020B0604020202020204" pitchFamily="34" charset="0"/>
              <a:buChar char="•"/>
            </a:pPr>
            <a:r>
              <a:rPr lang="en-US" dirty="0"/>
              <a:t>**Feedback** scenarios like polls and surveys.</a:t>
            </a:r>
          </a:p>
          <a:p>
            <a:pPr marL="171450" indent="-171450">
              <a:buFont typeface="Arial" panose="020B0604020202020204" pitchFamily="34" charset="0"/>
              <a:buChar char="•"/>
            </a:pPr>
            <a:r>
              <a:rPr lang="en-US" dirty="0"/>
              <a:t>Interactions that can be resolved in a **single request/response cycle**, where the results are useful for multiple members of the conversation.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0251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chats are non-threaded conversations between three or more people. They tend to have fewer members than a channel and are more transient. Similar to a channel, your bot will only have access to messages where it's @mentioned directly.</a:t>
            </a:r>
          </a:p>
          <a:p>
            <a:endParaRPr lang="en-US" dirty="0"/>
          </a:p>
          <a:p>
            <a:r>
              <a:rPr lang="en-US" dirty="0"/>
              <a:t>Scenarios that work well in a channel will usually work as well in a group chat.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18653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traditional way for a conversational bot to interact with a user. They can enable diverse workloads. Q&amp;A bots, bots that initiate workflows in other systems, bots that tell jokes, and bots that take notes are just a few examples.</a:t>
            </a:r>
          </a:p>
          <a:p>
            <a:endParaRPr lang="en-US" dirty="0"/>
          </a:p>
          <a:p>
            <a:r>
              <a:rPr lang="en-US" dirty="0"/>
              <a:t>Remember to consider whether a conversation-based interface is the best way to present your functionality.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93639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conversational bot consists of three things:</a:t>
            </a:r>
          </a:p>
          <a:p>
            <a:endParaRPr lang="en-US" dirty="0"/>
          </a:p>
          <a:p>
            <a:r>
              <a:rPr lang="en-US" dirty="0"/>
              <a:t>- A publicly accessible web service that you host.</a:t>
            </a:r>
          </a:p>
          <a:p>
            <a:r>
              <a:rPr lang="en-US" dirty="0"/>
              <a:t>- Your bot registration that registers your bot with the Bot Framework.</a:t>
            </a:r>
          </a:p>
          <a:p>
            <a:r>
              <a:rPr lang="en-US" dirty="0"/>
              <a:t>- Your Teams app package that contains your app manifest. This is what your users install and connects the Teams client to your web service (routed through the Bot Service).</a:t>
            </a:r>
          </a:p>
          <a:p>
            <a:endParaRPr lang="en-US" dirty="0"/>
          </a:p>
          <a:p>
            <a:r>
              <a:rPr lang="en-US" dirty="0"/>
              <a:t>Bots for Microsoft Teams are built on the [Microsoft Bot Framework](https://</a:t>
            </a:r>
            <a:r>
              <a:rPr lang="en-US" dirty="0" err="1"/>
              <a:t>dev.botframework.com</a:t>
            </a:r>
            <a:r>
              <a:rPr lang="en-US" dirty="0"/>
              <a:t>/). Microsoft recommends you use either C# or Node.js to take advantage of our [SDKs](https://</a:t>
            </a:r>
            <a:r>
              <a:rPr lang="en-US" dirty="0" err="1"/>
              <a:t>docs.microsoft.com</a:t>
            </a:r>
            <a:r>
              <a:rPr lang="en-US" dirty="0"/>
              <a:t>/</a:t>
            </a:r>
            <a:r>
              <a:rPr lang="en-US" dirty="0" err="1"/>
              <a:t>microsoftteams</a:t>
            </a:r>
            <a:r>
              <a:rPr lang="en-US" dirty="0"/>
              <a:t>/platform/#pivot=</a:t>
            </a:r>
            <a:r>
              <a:rPr lang="en-US" dirty="0" err="1"/>
              <a:t>sdk</a:t>
            </a:r>
            <a:r>
              <a:rPr lang="en-US" dirty="0"/>
              <a:t>-tools). These packages extend the basic Bot Builder SDK classes and methods:</a:t>
            </a:r>
          </a:p>
          <a:p>
            <a:endParaRPr lang="en-US" dirty="0"/>
          </a:p>
          <a:p>
            <a:r>
              <a:rPr lang="en-US" dirty="0"/>
              <a:t>- use specialized card types such as the Office 365 Connector card</a:t>
            </a:r>
          </a:p>
          <a:p>
            <a:r>
              <a:rPr lang="en-US" dirty="0"/>
              <a:t>- consume and set Microsoft Teams-specific channel data on activities</a:t>
            </a:r>
          </a:p>
          <a:p>
            <a:r>
              <a:rPr lang="en-US" dirty="0"/>
              <a:t>- process messaging extension requests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6616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Bots created using the Microsoft Bot Framework are diverse and can be used in multiple platforms. Bots developed for Microsoft Teams contain some differences from other platforms. The primary difference in bots developed for Microsoft Teams is in how activities are handled.</a:t>
            </a:r>
          </a:p>
          <a:p>
            <a:endParaRPr lang="en-US" dirty="0"/>
          </a:p>
          <a:p>
            <a:r>
              <a:rPr lang="en-US" dirty="0"/>
              <a:t>The Microsoft Teams activity handler derives from the Bot Framework's activity handler to route all Teams activities before allowing any non-Teams-specific activities to be handled.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8628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bot for Microsoft Teams receives an activity, it passes it on to its *activity handlers*. Under the covers, there's one base handler called the *turn handler*, that all activities are routed through. The turn handler calls the required activity handler to handle whatever type of activity was received.</a:t>
            </a:r>
          </a:p>
          <a:p>
            <a:endParaRPr lang="en-US" dirty="0"/>
          </a:p>
          <a:p>
            <a:r>
              <a:rPr lang="en-US" dirty="0"/>
              <a:t>Where a bot designed for Microsoft Teams differs is that its derived from `</a:t>
            </a:r>
            <a:r>
              <a:rPr lang="en-US" dirty="0" err="1"/>
              <a:t>TeamsActivityHandler</a:t>
            </a:r>
            <a:r>
              <a:rPr lang="en-US" dirty="0"/>
              <a:t>` class that is derived from the Bot Framework's `</a:t>
            </a:r>
            <a:r>
              <a:rPr lang="en-US" dirty="0" err="1"/>
              <a:t>ActivityHandler</a:t>
            </a:r>
            <a:r>
              <a:rPr lang="en-US" dirty="0"/>
              <a:t>` class.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2/13/20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55520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273053" cy="2656106"/>
          </a:xfrm>
        </p:spPr>
        <p:txBody>
          <a:bodyPr/>
          <a:lstStyle/>
          <a:p>
            <a:r>
              <a:rPr lang="en-US" dirty="0"/>
              <a:t>Create interactive conversational bots for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02257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Microsoft Teams activity handlers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831544"/>
          </a:xfrm>
        </p:spPr>
        <p:txBody>
          <a:bodyPr/>
          <a:lstStyle/>
          <a:p>
            <a:r>
              <a:rPr lang="en-US" dirty="0"/>
              <a:t>When a Microsoft Teams bot receives an activity, it’s passed to </a:t>
            </a:r>
            <a:r>
              <a:rPr lang="en-US" i="1" dirty="0"/>
              <a:t>activity handlers</a:t>
            </a:r>
          </a:p>
          <a:p>
            <a:endParaRPr lang="en-US" dirty="0"/>
          </a:p>
          <a:p>
            <a:r>
              <a:rPr lang="en-US" dirty="0"/>
              <a:t>These are derived on one base handler – the </a:t>
            </a:r>
            <a:r>
              <a:rPr lang="en-US" b="1" dirty="0"/>
              <a:t>turn handler</a:t>
            </a:r>
            <a:endParaRPr lang="en-US" dirty="0"/>
          </a:p>
          <a:p>
            <a:endParaRPr lang="en-US" dirty="0"/>
          </a:p>
          <a:p>
            <a:r>
              <a:rPr lang="en-US" dirty="0"/>
              <a:t>The turn handler calls the required activity handler to handle the specific type of received activity</a:t>
            </a:r>
          </a:p>
          <a:p>
            <a:endParaRPr lang="en-US" dirty="0"/>
          </a:p>
          <a:p>
            <a:r>
              <a:rPr lang="en-US" dirty="0"/>
              <a:t>When creating bots for Microsoft Teams, use the </a:t>
            </a:r>
            <a:r>
              <a:rPr lang="en-US" b="1" dirty="0" err="1"/>
              <a:t>TeamsActivityHandler</a:t>
            </a:r>
            <a:r>
              <a:rPr lang="en-US" dirty="0"/>
              <a:t> class from the SDK that’s derived from the Microsoft Bot Framework </a:t>
            </a:r>
            <a:r>
              <a:rPr lang="en-US" b="1" dirty="0" err="1"/>
              <a:t>ActivityHandler</a:t>
            </a:r>
            <a:r>
              <a:rPr lang="en-US" dirty="0"/>
              <a:t> class</a:t>
            </a:r>
          </a:p>
        </p:txBody>
      </p:sp>
    </p:spTree>
    <p:extLst>
      <p:ext uri="{BB962C8B-B14F-4D97-AF65-F5344CB8AC3E}">
        <p14:creationId xmlns:p14="http://schemas.microsoft.com/office/powerpoint/2010/main" val="31651801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BF7B-EE99-424A-B42E-99BFAE541E80}"/>
              </a:ext>
            </a:extLst>
          </p:cNvPr>
          <p:cNvSpPr>
            <a:spLocks noGrp="1"/>
          </p:cNvSpPr>
          <p:nvPr>
            <p:ph type="title"/>
          </p:nvPr>
        </p:nvSpPr>
        <p:spPr/>
        <p:txBody>
          <a:bodyPr/>
          <a:lstStyle/>
          <a:p>
            <a:r>
              <a:rPr lang="en-US" dirty="0"/>
              <a:t>Developing bots for Microsoft Teams</a:t>
            </a:r>
          </a:p>
        </p:txBody>
      </p:sp>
    </p:spTree>
    <p:extLst>
      <p:ext uri="{BB962C8B-B14F-4D97-AF65-F5344CB8AC3E}">
        <p14:creationId xmlns:p14="http://schemas.microsoft.com/office/powerpoint/2010/main" val="10929227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Creating conversational bots for Microsoft Teams</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2154436"/>
          </a:xfrm>
        </p:spPr>
        <p:txBody>
          <a:bodyPr/>
          <a:lstStyle/>
          <a:p>
            <a:r>
              <a:rPr lang="en-US" dirty="0"/>
              <a:t>Creating a conversational bot for Microsoft Teams requires the following things:</a:t>
            </a:r>
          </a:p>
          <a:p>
            <a:endParaRPr lang="en-US" dirty="0"/>
          </a:p>
          <a:p>
            <a:pPr marL="342900" indent="-342900">
              <a:buFont typeface="Arial" panose="020B0604020202020204" pitchFamily="34" charset="0"/>
              <a:buChar char="•"/>
            </a:pPr>
            <a:r>
              <a:rPr lang="en-US" dirty="0"/>
              <a:t>Custom web service</a:t>
            </a:r>
          </a:p>
          <a:p>
            <a:pPr marL="342900" indent="-342900">
              <a:buFont typeface="Arial" panose="020B0604020202020204" pitchFamily="34" charset="0"/>
              <a:buChar char="•"/>
            </a:pPr>
            <a:r>
              <a:rPr lang="en-US" dirty="0"/>
              <a:t>Register the web service as a bot with the Microsoft Bot Framework</a:t>
            </a:r>
          </a:p>
          <a:p>
            <a:pPr marL="342900" indent="-342900">
              <a:buFont typeface="Arial" panose="020B0604020202020204" pitchFamily="34" charset="0"/>
              <a:buChar char="•"/>
            </a:pPr>
            <a:r>
              <a:rPr lang="en-US" dirty="0"/>
              <a:t>Create a Microsoft Teams app manifest and app package</a:t>
            </a:r>
          </a:p>
          <a:p>
            <a:pPr marL="342900" indent="-342900">
              <a:buFont typeface="Arial" panose="020B0604020202020204" pitchFamily="34" charset="0"/>
              <a:buChar char="•"/>
            </a:pPr>
            <a:r>
              <a:rPr lang="en-US" dirty="0"/>
              <a:t>Upload app package to Microsoft Teams</a:t>
            </a:r>
          </a:p>
        </p:txBody>
      </p:sp>
    </p:spTree>
    <p:extLst>
      <p:ext uri="{BB962C8B-B14F-4D97-AF65-F5344CB8AC3E}">
        <p14:creationId xmlns:p14="http://schemas.microsoft.com/office/powerpoint/2010/main" val="10126294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Create a web service</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4001095"/>
          </a:xfrm>
        </p:spPr>
        <p:txBody>
          <a:bodyPr/>
          <a:lstStyle/>
          <a:p>
            <a:r>
              <a:rPr lang="en-US" dirty="0"/>
              <a:t>The web service is the heart of your bot</a:t>
            </a:r>
          </a:p>
          <a:p>
            <a:endParaRPr lang="en-US" dirty="0"/>
          </a:p>
          <a:p>
            <a:r>
              <a:rPr lang="en-US" dirty="0"/>
              <a:t>Defines a single HTTPS route where it receives all requests</a:t>
            </a:r>
          </a:p>
          <a:p>
            <a:endParaRPr lang="en-US" dirty="0"/>
          </a:p>
          <a:p>
            <a:r>
              <a:rPr lang="en-US" dirty="0"/>
              <a:t>Microsoft Bot Framework will send different types of messages to your web service</a:t>
            </a:r>
          </a:p>
          <a:p>
            <a:endParaRPr lang="en-US" dirty="0"/>
          </a:p>
          <a:p>
            <a:r>
              <a:rPr lang="en-US" dirty="0"/>
              <a:t>Recommendation: Use the available SDKs to implement your web service</a:t>
            </a:r>
          </a:p>
          <a:p>
            <a:endParaRPr lang="en-US" dirty="0"/>
          </a:p>
          <a:p>
            <a:r>
              <a:rPr lang="en-US" dirty="0"/>
              <a:t>Without the SDK: receive, inspect and process messages of type </a:t>
            </a:r>
            <a:r>
              <a:rPr lang="en-US" dirty="0" err="1">
                <a:latin typeface="Courier New" panose="02070309020205020404" pitchFamily="49" charset="0"/>
                <a:cs typeface="Courier New" panose="02070309020205020404" pitchFamily="49" charset="0"/>
              </a:rPr>
              <a:t>composeExtension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fetchTask</a:t>
            </a:r>
            <a:endParaRPr lang="en-US" dirty="0">
              <a:latin typeface="Courier New" panose="02070309020205020404" pitchFamily="49" charset="0"/>
              <a:cs typeface="Courier New" panose="02070309020205020404" pitchFamily="49" charset="0"/>
            </a:endParaRPr>
          </a:p>
          <a:p>
            <a:endParaRPr lang="en-US" dirty="0"/>
          </a:p>
          <a:p>
            <a:r>
              <a:rPr lang="en-US" dirty="0"/>
              <a:t>With the SDK: implement the </a:t>
            </a:r>
            <a:r>
              <a:rPr lang="en-US" dirty="0" err="1">
                <a:latin typeface="Courier New" panose="02070309020205020404" pitchFamily="49" charset="0"/>
                <a:cs typeface="Courier New" panose="02070309020205020404" pitchFamily="49" charset="0"/>
              </a:rPr>
              <a:t>handleTeamsMessagingExtentionFetchTask</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0770648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Microsoft Teams bot web service</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192213"/>
            <a:ext cx="11533187" cy="5547673"/>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ConvoBot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constructor() {</a:t>
            </a:r>
          </a:p>
          <a:p>
            <a:r>
              <a:rPr lang="en-US" sz="1400" dirty="0">
                <a:latin typeface="Courier New" panose="02070309020205020404" pitchFamily="49" charset="0"/>
                <a:cs typeface="Courier New" panose="02070309020205020404" pitchFamily="49" charset="0"/>
              </a:rPr>
              <a:t>    super();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this.onMessage</a:t>
            </a:r>
            <a:r>
              <a:rPr lang="en-US" sz="1400" dirty="0">
                <a:latin typeface="Courier New" panose="02070309020205020404" pitchFamily="49" charset="0"/>
                <a:cs typeface="Courier New" panose="02070309020205020404" pitchFamily="49" charset="0"/>
              </a:rPr>
              <a:t>(async (context, next: () =&gt; Promise&lt;void&gt;) =&gt; {</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botMessageText</a:t>
            </a:r>
            <a:r>
              <a:rPr lang="en-US" sz="1400" dirty="0">
                <a:latin typeface="Courier New" panose="02070309020205020404" pitchFamily="49" charset="0"/>
                <a:cs typeface="Courier New" panose="02070309020205020404" pitchFamily="49" charset="0"/>
              </a:rPr>
              <a:t>: string = </a:t>
            </a:r>
            <a:r>
              <a:rPr lang="en-US" sz="1400" dirty="0" err="1">
                <a:latin typeface="Courier New" panose="02070309020205020404" pitchFamily="49" charset="0"/>
                <a:cs typeface="Courier New" panose="02070309020205020404" pitchFamily="49" charset="0"/>
              </a:rPr>
              <a:t>context.activity.text.trim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toLowerCase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botMessageText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mentionme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 mention = { mentioned: </a:t>
            </a:r>
            <a:r>
              <a:rPr lang="en-US" sz="1400" dirty="0" err="1">
                <a:latin typeface="Courier New" panose="02070309020205020404" pitchFamily="49" charset="0"/>
                <a:cs typeface="Courier New" panose="02070309020205020404" pitchFamily="49" charset="0"/>
              </a:rPr>
              <a:t>context.activity.from</a:t>
            </a:r>
            <a:r>
              <a:rPr lang="en-US" sz="1400" dirty="0">
                <a:latin typeface="Courier New" panose="02070309020205020404" pitchFamily="49" charset="0"/>
                <a:cs typeface="Courier New" panose="02070309020205020404" pitchFamily="49" charset="0"/>
              </a:rPr>
              <a:t>, type: "mention"</a:t>
            </a:r>
          </a:p>
          <a:p>
            <a:r>
              <a:rPr lang="en-US" sz="1400" dirty="0">
                <a:latin typeface="Courier New" panose="02070309020205020404" pitchFamily="49" charset="0"/>
                <a:cs typeface="Courier New" panose="02070309020205020404" pitchFamily="49" charset="0"/>
              </a:rPr>
              <a:t>          text: `&lt;at&gt;${new </a:t>
            </a:r>
            <a:r>
              <a:rPr lang="en-US" sz="1400" dirty="0" err="1">
                <a:latin typeface="Courier New" panose="02070309020205020404" pitchFamily="49" charset="0"/>
                <a:cs typeface="Courier New" panose="02070309020205020404" pitchFamily="49" charset="0"/>
              </a:rPr>
              <a:t>TextEncoder</a:t>
            </a:r>
            <a:r>
              <a:rPr lang="en-US" sz="1400" dirty="0">
                <a:latin typeface="Courier New" panose="02070309020205020404" pitchFamily="49" charset="0"/>
                <a:cs typeface="Courier New" panose="02070309020205020404" pitchFamily="49" charset="0"/>
              </a:rPr>
              <a:t>().encode(</a:t>
            </a:r>
            <a:r>
              <a:rPr lang="en-US" sz="1400" dirty="0" err="1">
                <a:latin typeface="Courier New" panose="02070309020205020404" pitchFamily="49" charset="0"/>
                <a:cs typeface="Courier New" panose="02070309020205020404" pitchFamily="49" charset="0"/>
              </a:rPr>
              <a:t>context.activity.from.name</a:t>
            </a:r>
            <a:r>
              <a:rPr lang="en-US" sz="1400" dirty="0">
                <a:latin typeface="Courier New" panose="02070309020205020404" pitchFamily="49" charset="0"/>
                <a:cs typeface="Courier New" panose="02070309020205020404" pitchFamily="49" charset="0"/>
              </a:rPr>
              <a:t>)}&lt;/at&gt;`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 </a:t>
            </a:r>
            <a:r>
              <a:rPr lang="en-US" sz="1400" dirty="0" err="1">
                <a:latin typeface="Courier New" panose="02070309020205020404" pitchFamily="49" charset="0"/>
                <a:cs typeface="Courier New" panose="02070309020205020404" pitchFamily="49" charset="0"/>
              </a:rPr>
              <a:t>replyActivity</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MessageFactory.text</a:t>
            </a:r>
            <a:r>
              <a:rPr lang="en-US" sz="1400" dirty="0">
                <a:latin typeface="Courier New" panose="02070309020205020404" pitchFamily="49" charset="0"/>
                <a:cs typeface="Courier New" panose="02070309020205020404" pitchFamily="49" charset="0"/>
              </a:rPr>
              <a:t>(`Hi ${</a:t>
            </a:r>
            <a:r>
              <a:rPr lang="en-US" sz="1400" dirty="0" err="1">
                <a:latin typeface="Courier New" panose="02070309020205020404" pitchFamily="49" charset="0"/>
                <a:cs typeface="Courier New" panose="02070309020205020404" pitchFamily="49" charset="0"/>
              </a:rPr>
              <a:t>mention.text</a:t>
            </a:r>
            <a:r>
              <a:rPr lang="en-US" sz="1400" dirty="0">
                <a:latin typeface="Courier New" panose="02070309020205020404" pitchFamily="49" charset="0"/>
                <a:cs typeface="Courier New" panose="02070309020205020404" pitchFamily="49" charset="0"/>
              </a:rPr>
              <a:t>} from a 1:1 chat.`);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replyActivity.entities</a:t>
            </a:r>
            <a:r>
              <a:rPr lang="en-US" sz="1400" dirty="0">
                <a:latin typeface="Courier New" panose="02070309020205020404" pitchFamily="49" charset="0"/>
                <a:cs typeface="Courier New" panose="02070309020205020404" pitchFamily="49" charset="0"/>
              </a:rPr>
              <a:t> = [mention];</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context.sendActivity</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replyActivity</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await next();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23729603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Register the web service as a bot with Microsoft Bot Framework</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2523768"/>
          </a:xfrm>
        </p:spPr>
        <p:txBody>
          <a:bodyPr/>
          <a:lstStyle/>
          <a:p>
            <a:r>
              <a:rPr lang="en-US" dirty="0"/>
              <a:t>The web service must be registered as a bot with the Microsoft Bot Framework</a:t>
            </a:r>
          </a:p>
          <a:p>
            <a:endParaRPr lang="en-US" dirty="0"/>
          </a:p>
          <a:p>
            <a:r>
              <a:rPr lang="en-US" dirty="0"/>
              <a:t>Provides a secure communication channel between Microsoft Teams clients and your web service</a:t>
            </a:r>
          </a:p>
          <a:p>
            <a:pPr marL="342900" indent="-342900">
              <a:buFont typeface="Arial" panose="020B0604020202020204" pitchFamily="34" charset="0"/>
              <a:buChar char="•"/>
            </a:pPr>
            <a:r>
              <a:rPr lang="en-US" dirty="0"/>
              <a:t>Microsoft Teams &amp; your web service never communicate directly</a:t>
            </a:r>
          </a:p>
          <a:p>
            <a:pPr marL="342900" indent="-342900">
              <a:buFont typeface="Arial" panose="020B0604020202020204" pitchFamily="34" charset="0"/>
              <a:buChar char="•"/>
            </a:pPr>
            <a:endParaRPr lang="en-US" dirty="0"/>
          </a:p>
          <a:p>
            <a:r>
              <a:rPr lang="en-US" dirty="0"/>
              <a:t>Microsoft Bot Framework registration is associated with an Azure AD app (new / existing)</a:t>
            </a:r>
          </a:p>
          <a:p>
            <a:pPr marL="342900" indent="-342900">
              <a:buFont typeface="Arial" panose="020B0604020202020204" pitchFamily="34" charset="0"/>
              <a:buChar char="•"/>
            </a:pPr>
            <a:r>
              <a:rPr lang="en-US" dirty="0"/>
              <a:t>Enables the Microsoft Bot Framework to authenticate between Microsoft Teams &amp; your web service</a:t>
            </a:r>
          </a:p>
        </p:txBody>
      </p:sp>
    </p:spTree>
    <p:extLst>
      <p:ext uri="{BB962C8B-B14F-4D97-AF65-F5344CB8AC3E}">
        <p14:creationId xmlns:p14="http://schemas.microsoft.com/office/powerpoint/2010/main" val="1750296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AB019C-16D5-9940-A7B2-F3C5FC616DCD}"/>
              </a:ext>
            </a:extLst>
          </p:cNvPr>
          <p:cNvSpPr>
            <a:spLocks noGrp="1"/>
          </p:cNvSpPr>
          <p:nvPr>
            <p:ph type="title"/>
          </p:nvPr>
        </p:nvSpPr>
        <p:spPr/>
        <p:txBody>
          <a:bodyPr/>
          <a:lstStyle/>
          <a:p>
            <a:r>
              <a:rPr lang="en-US" dirty="0"/>
              <a:t>Create your Microsoft Teams app manifest and app package with App Studio</a:t>
            </a:r>
          </a:p>
        </p:txBody>
      </p:sp>
      <p:pic>
        <p:nvPicPr>
          <p:cNvPr id="8" name="Picture 7">
            <a:extLst>
              <a:ext uri="{FF2B5EF4-FFF2-40B4-BE49-F238E27FC236}">
                <a16:creationId xmlns:a16="http://schemas.microsoft.com/office/drawing/2014/main" id="{2D388FED-9D62-5A45-94F9-3D56CB64DE3E}"/>
              </a:ext>
            </a:extLst>
          </p:cNvPr>
          <p:cNvPicPr>
            <a:picLocks noChangeAspect="1"/>
          </p:cNvPicPr>
          <p:nvPr/>
        </p:nvPicPr>
        <p:blipFill>
          <a:blip r:embed="rId3"/>
          <a:stretch>
            <a:fillRect/>
          </a:stretch>
        </p:blipFill>
        <p:spPr>
          <a:xfrm>
            <a:off x="2408237" y="1192213"/>
            <a:ext cx="7620000" cy="5448300"/>
          </a:xfrm>
          <a:prstGeom prst="rect">
            <a:avLst/>
          </a:prstGeom>
        </p:spPr>
      </p:pic>
    </p:spTree>
    <p:extLst>
      <p:ext uri="{BB962C8B-B14F-4D97-AF65-F5344CB8AC3E}">
        <p14:creationId xmlns:p14="http://schemas.microsoft.com/office/powerpoint/2010/main" val="7747266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Create your Microsoft Teams app manifest and app package</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5215274"/>
          </a:xfrm>
        </p:spPr>
        <p:txBody>
          <a:bodyPr/>
          <a:lstStyle/>
          <a:p>
            <a:r>
              <a:rPr lang="en-US" dirty="0"/>
              <a:t>Bot must be registered with the Microsoft Teams app manifest, then uploaded to Microsoft Teams</a:t>
            </a:r>
          </a:p>
          <a:p>
            <a:endParaRPr lang="en-US" dirty="0"/>
          </a:p>
          <a:p>
            <a:r>
              <a:rPr lang="en-US" sz="1400" dirty="0">
                <a:latin typeface="Courier New" panose="02070309020205020404" pitchFamily="49" charset="0"/>
                <a:cs typeface="Courier New" panose="02070309020205020404" pitchFamily="49" charset="0"/>
              </a:rPr>
              <a:t>"bots":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botId</a:t>
            </a:r>
            <a:r>
              <a:rPr lang="en-US" sz="1400" dirty="0">
                <a:latin typeface="Courier New" panose="02070309020205020404" pitchFamily="49" charset="0"/>
                <a:cs typeface="Courier New" panose="02070309020205020404" pitchFamily="49" charset="0"/>
              </a:rPr>
              <a:t>": "f332cee9-06ba-4bea-acec-9f4d55d1d2a9",</a:t>
            </a:r>
          </a:p>
          <a:p>
            <a:r>
              <a:rPr lang="en-US" sz="1400" dirty="0">
                <a:latin typeface="Courier New" panose="02070309020205020404" pitchFamily="49" charset="0"/>
                <a:cs typeface="Courier New" panose="02070309020205020404" pitchFamily="49" charset="0"/>
              </a:rPr>
              <a:t>    "scopes": ["personal"], "</a:t>
            </a:r>
            <a:r>
              <a:rPr lang="en-US" sz="1400" dirty="0" err="1">
                <a:latin typeface="Courier New" panose="02070309020205020404" pitchFamily="49" charset="0"/>
                <a:cs typeface="Courier New" panose="02070309020205020404" pitchFamily="49" charset="0"/>
              </a:rPr>
              <a:t>supportsFiles</a:t>
            </a:r>
            <a:r>
              <a:rPr lang="en-US" sz="1400" dirty="0">
                <a:latin typeface="Courier New" panose="02070309020205020404" pitchFamily="49" charset="0"/>
                <a:cs typeface="Courier New" panose="02070309020205020404" pitchFamily="49" charset="0"/>
              </a:rPr>
              <a:t>": false, "</a:t>
            </a:r>
            <a:r>
              <a:rPr lang="en-US" sz="1400" dirty="0" err="1">
                <a:latin typeface="Courier New" panose="02070309020205020404" pitchFamily="49" charset="0"/>
                <a:cs typeface="Courier New" panose="02070309020205020404" pitchFamily="49" charset="0"/>
              </a:rPr>
              <a:t>isNotificationOnly</a:t>
            </a:r>
            <a:r>
              <a:rPr lang="en-US" sz="1400" dirty="0">
                <a:latin typeface="Courier New" panose="02070309020205020404" pitchFamily="49" charset="0"/>
                <a:cs typeface="Courier New" panose="02070309020205020404" pitchFamily="49" charset="0"/>
              </a:rPr>
              <a:t>": false,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commandLists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"scopes": ["personal"],</a:t>
            </a:r>
          </a:p>
          <a:p>
            <a:r>
              <a:rPr lang="en-US" sz="1400" dirty="0">
                <a:latin typeface="Courier New" panose="02070309020205020404" pitchFamily="49" charset="0"/>
                <a:cs typeface="Courier New" panose="02070309020205020404" pitchFamily="49" charset="0"/>
              </a:rPr>
              <a:t>        "commands":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"title": "</a:t>
            </a:r>
            <a:r>
              <a:rPr lang="en-US" sz="1400" dirty="0" err="1">
                <a:latin typeface="Courier New" panose="02070309020205020404" pitchFamily="49" charset="0"/>
                <a:cs typeface="Courier New" panose="02070309020205020404" pitchFamily="49" charset="0"/>
              </a:rPr>
              <a:t>MentionMe</a:t>
            </a:r>
            <a:r>
              <a:rPr lang="en-US" sz="1400" dirty="0">
                <a:latin typeface="Courier New" panose="02070309020205020404" pitchFamily="49" charset="0"/>
                <a:cs typeface="Courier New" panose="02070309020205020404" pitchFamily="49" charset="0"/>
              </a:rPr>
              <a:t>", "description": "Sends message with @mention of the sender"</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 ] } ]</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818488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Basics of conversation bots</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3631763"/>
          </a:xfrm>
        </p:spPr>
        <p:txBody>
          <a:bodyPr/>
          <a:lstStyle/>
          <a:p>
            <a:r>
              <a:rPr lang="en-US" dirty="0"/>
              <a:t>Conversations are series of messages between one or more users &amp; a bot in an available scope</a:t>
            </a:r>
          </a:p>
          <a:p>
            <a:pPr marL="342900" indent="-342900">
              <a:buFont typeface="Arial" panose="020B0604020202020204" pitchFamily="34" charset="0"/>
              <a:buChar char="•"/>
            </a:pPr>
            <a:r>
              <a:rPr lang="en-US" dirty="0"/>
              <a:t>Team (</a:t>
            </a:r>
            <a:r>
              <a:rPr lang="en-US" dirty="0">
                <a:latin typeface="Courier New" panose="02070309020205020404" pitchFamily="49" charset="0"/>
                <a:cs typeface="Courier New" panose="02070309020205020404" pitchFamily="49" charset="0"/>
              </a:rPr>
              <a:t>teams</a:t>
            </a:r>
            <a:r>
              <a:rPr lang="en-US" dirty="0"/>
              <a:t>)</a:t>
            </a:r>
          </a:p>
          <a:p>
            <a:pPr marL="342900" indent="-342900">
              <a:buFont typeface="Arial" panose="020B0604020202020204" pitchFamily="34" charset="0"/>
              <a:buChar char="•"/>
            </a:pPr>
            <a:r>
              <a:rPr lang="en-US" dirty="0"/>
              <a:t>Group Chat (</a:t>
            </a:r>
            <a:r>
              <a:rPr lang="en-US" dirty="0" err="1">
                <a:latin typeface="Courier New" panose="02070309020205020404" pitchFamily="49" charset="0"/>
                <a:cs typeface="Courier New" panose="02070309020205020404" pitchFamily="49" charset="0"/>
              </a:rPr>
              <a:t>groupChat</a:t>
            </a:r>
            <a:r>
              <a:rPr lang="en-US" dirty="0"/>
              <a:t>)</a:t>
            </a:r>
          </a:p>
          <a:p>
            <a:pPr marL="342900" indent="-342900">
              <a:buFont typeface="Arial" panose="020B0604020202020204" pitchFamily="34" charset="0"/>
              <a:buChar char="•"/>
            </a:pPr>
            <a:r>
              <a:rPr lang="en-US" dirty="0"/>
              <a:t>Personal (</a:t>
            </a:r>
            <a:r>
              <a:rPr lang="en-US" dirty="0">
                <a:latin typeface="Courier New" panose="02070309020205020404" pitchFamily="49" charset="0"/>
                <a:cs typeface="Courier New" panose="02070309020205020404" pitchFamily="49" charset="0"/>
              </a:rPr>
              <a:t>personal</a:t>
            </a:r>
            <a:r>
              <a:rPr lang="en-US" dirty="0"/>
              <a:t>)</a:t>
            </a:r>
          </a:p>
          <a:p>
            <a:pPr marL="342900" indent="-342900">
              <a:buFont typeface="Arial" panose="020B0604020202020204" pitchFamily="34" charset="0"/>
              <a:buChar char="•"/>
            </a:pPr>
            <a:endParaRPr lang="en-US" dirty="0"/>
          </a:p>
          <a:p>
            <a:r>
              <a:rPr lang="en-US" dirty="0"/>
              <a:t>Bots behave differently depending on the scope</a:t>
            </a:r>
          </a:p>
          <a:p>
            <a:pPr marL="342900" indent="-342900">
              <a:buFont typeface="Arial" panose="020B0604020202020204" pitchFamily="34" charset="0"/>
              <a:buChar char="•"/>
            </a:pPr>
            <a:r>
              <a:rPr lang="en-US" dirty="0"/>
              <a:t>Must be @mentioned to activate the bot in a team conversation / group chat</a:t>
            </a:r>
          </a:p>
          <a:p>
            <a:pPr marL="342900" indent="-342900">
              <a:buFont typeface="Arial" panose="020B0604020202020204" pitchFamily="34" charset="0"/>
              <a:buChar char="•"/>
            </a:pPr>
            <a:r>
              <a:rPr lang="en-US" dirty="0"/>
              <a:t>Can access messages in a personal, 1:1 chat with a user</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6637481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087D-0A3D-394B-B1E5-A4F1F0E538E0}"/>
              </a:ext>
            </a:extLst>
          </p:cNvPr>
          <p:cNvSpPr>
            <a:spLocks noGrp="1"/>
          </p:cNvSpPr>
          <p:nvPr>
            <p:ph type="title"/>
          </p:nvPr>
        </p:nvSpPr>
        <p:spPr/>
        <p:txBody>
          <a:bodyPr/>
          <a:lstStyle/>
          <a:p>
            <a:r>
              <a:rPr lang="en-US" dirty="0"/>
              <a:t>Basics of conversation bots</a:t>
            </a:r>
          </a:p>
        </p:txBody>
      </p:sp>
      <p:sp>
        <p:nvSpPr>
          <p:cNvPr id="3" name="Text Placeholder 2">
            <a:extLst>
              <a:ext uri="{FF2B5EF4-FFF2-40B4-BE49-F238E27FC236}">
                <a16:creationId xmlns:a16="http://schemas.microsoft.com/office/drawing/2014/main" id="{5F22B0D0-BB54-844C-A2AF-CACBF976D562}"/>
              </a:ext>
            </a:extLst>
          </p:cNvPr>
          <p:cNvSpPr>
            <a:spLocks noGrp="1"/>
          </p:cNvSpPr>
          <p:nvPr>
            <p:ph type="body" sz="quarter" idx="10"/>
          </p:nvPr>
        </p:nvSpPr>
        <p:spPr>
          <a:xfrm>
            <a:off x="465138" y="1919804"/>
            <a:ext cx="11533187" cy="3200876"/>
          </a:xfrm>
        </p:spPr>
        <p:txBody>
          <a:bodyPr/>
          <a:lstStyle/>
          <a:p>
            <a:r>
              <a:rPr lang="en-US" b="1" dirty="0"/>
              <a:t>Activities</a:t>
            </a:r>
          </a:p>
          <a:p>
            <a:pPr marL="342900" indent="-342900">
              <a:buFont typeface="Arial" panose="020B0604020202020204" pitchFamily="34" charset="0"/>
              <a:buChar char="•"/>
            </a:pPr>
            <a:r>
              <a:rPr lang="en-US" dirty="0"/>
              <a:t>All messages are sent as </a:t>
            </a:r>
            <a:r>
              <a:rPr lang="en-US" i="1" dirty="0"/>
              <a:t>activities</a:t>
            </a:r>
            <a:r>
              <a:rPr lang="en-US" dirty="0"/>
              <a:t> and contain a </a:t>
            </a:r>
            <a:r>
              <a:rPr lang="en-US" dirty="0" err="1">
                <a:latin typeface="Courier New" panose="02070309020205020404" pitchFamily="49" charset="0"/>
                <a:cs typeface="Courier New" panose="02070309020205020404" pitchFamily="49" charset="0"/>
              </a:rPr>
              <a:t>messageType</a:t>
            </a:r>
            <a:r>
              <a:rPr lang="en-US" dirty="0">
                <a:latin typeface="Courier New" panose="02070309020205020404" pitchFamily="49" charset="0"/>
                <a:cs typeface="Courier New" panose="02070309020205020404" pitchFamily="49" charset="0"/>
              </a:rPr>
              <a:t> </a:t>
            </a:r>
            <a:r>
              <a:rPr lang="en-US" dirty="0"/>
              <a:t>property</a:t>
            </a:r>
          </a:p>
          <a:p>
            <a:endParaRPr lang="en-US" dirty="0"/>
          </a:p>
          <a:p>
            <a:r>
              <a:rPr lang="en-US" b="1" dirty="0"/>
              <a:t>Receive messages</a:t>
            </a:r>
          </a:p>
          <a:p>
            <a:pPr marL="342900" indent="-342900">
              <a:buFont typeface="Arial" panose="020B0604020202020204" pitchFamily="34" charset="0"/>
              <a:buChar char="•"/>
            </a:pPr>
            <a:r>
              <a:rPr lang="en-US" dirty="0"/>
              <a:t>Use the </a:t>
            </a:r>
            <a:r>
              <a:rPr lang="en-US" dirty="0" err="1">
                <a:latin typeface="Courier New" panose="02070309020205020404" pitchFamily="49" charset="0"/>
                <a:cs typeface="Courier New" panose="02070309020205020404" pitchFamily="49" charset="0"/>
              </a:rPr>
              <a:t>Activity.text</a:t>
            </a:r>
            <a:r>
              <a:rPr lang="en-US" dirty="0">
                <a:latin typeface="Courier New" panose="02070309020205020404" pitchFamily="49" charset="0"/>
                <a:cs typeface="Courier New" panose="02070309020205020404" pitchFamily="49" charset="0"/>
              </a:rPr>
              <a:t> </a:t>
            </a:r>
            <a:r>
              <a:rPr lang="en-US" dirty="0"/>
              <a:t>property to inspect the message</a:t>
            </a:r>
          </a:p>
          <a:p>
            <a:endParaRPr lang="en-US" dirty="0"/>
          </a:p>
          <a:p>
            <a:r>
              <a:rPr lang="en-US" b="1" dirty="0"/>
              <a:t>Send messages</a:t>
            </a:r>
          </a:p>
          <a:p>
            <a:pPr marL="342900" indent="-342900">
              <a:buFont typeface="Arial" panose="020B0604020202020204" pitchFamily="34" charset="0"/>
              <a:buChar char="•"/>
            </a:pPr>
            <a:r>
              <a:rPr lang="en-US" dirty="0"/>
              <a:t>Send an </a:t>
            </a:r>
            <a:r>
              <a:rPr lang="en-US" dirty="0">
                <a:latin typeface="Courier New" panose="02070309020205020404" pitchFamily="49" charset="0"/>
                <a:cs typeface="Courier New" panose="02070309020205020404" pitchFamily="49" charset="0"/>
              </a:rPr>
              <a:t>Activity</a:t>
            </a:r>
            <a:r>
              <a:rPr lang="en-US" dirty="0"/>
              <a:t> to the Microsoft Bot Framework using the turn context’s </a:t>
            </a:r>
            <a:r>
              <a:rPr lang="en-US" dirty="0" err="1">
                <a:latin typeface="Courier New" panose="02070309020205020404" pitchFamily="49" charset="0"/>
                <a:cs typeface="Courier New" panose="02070309020205020404" pitchFamily="49" charset="0"/>
              </a:rPr>
              <a:t>SendActivity</a:t>
            </a:r>
            <a:r>
              <a:rPr lang="en-US" dirty="0">
                <a:latin typeface="Courier New" panose="02070309020205020404" pitchFamily="49" charset="0"/>
                <a:cs typeface="Courier New" panose="02070309020205020404" pitchFamily="49" charset="0"/>
              </a:rPr>
              <a:t>()</a:t>
            </a:r>
            <a:r>
              <a:rPr lang="en-US" dirty="0"/>
              <a:t> method</a:t>
            </a:r>
          </a:p>
        </p:txBody>
      </p:sp>
    </p:spTree>
    <p:extLst>
      <p:ext uri="{BB962C8B-B14F-4D97-AF65-F5344CB8AC3E}">
        <p14:creationId xmlns:p14="http://schemas.microsoft.com/office/powerpoint/2010/main" val="19971336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What tasks are best handled by bots?</a:t>
            </a:r>
          </a:p>
          <a:p>
            <a:pPr>
              <a:spcBef>
                <a:spcPts val="1200"/>
              </a:spcBef>
            </a:pPr>
            <a:endParaRPr lang="en-US" sz="2000" dirty="0"/>
          </a:p>
          <a:p>
            <a:pPr>
              <a:spcBef>
                <a:spcPts val="1200"/>
              </a:spcBef>
            </a:pPr>
            <a:r>
              <a:rPr lang="en-US" sz="2000" dirty="0"/>
              <a:t>How do bots work?</a:t>
            </a:r>
          </a:p>
          <a:p>
            <a:pPr>
              <a:spcBef>
                <a:spcPts val="1200"/>
              </a:spcBef>
            </a:pPr>
            <a:endParaRPr lang="en-US" sz="2000" dirty="0"/>
          </a:p>
          <a:p>
            <a:pPr>
              <a:spcBef>
                <a:spcPts val="1200"/>
              </a:spcBef>
            </a:pPr>
            <a:r>
              <a:rPr lang="en-US" sz="2000" dirty="0"/>
              <a:t>How are bots in Microsoft Teams unique?</a:t>
            </a:r>
          </a:p>
          <a:p>
            <a:pPr>
              <a:spcBef>
                <a:spcPts val="1200"/>
              </a:spcBef>
            </a:pPr>
            <a:endParaRPr lang="en-US" sz="2000" dirty="0"/>
          </a:p>
          <a:p>
            <a:pPr>
              <a:spcBef>
                <a:spcPts val="1200"/>
              </a:spcBef>
            </a:pPr>
            <a:r>
              <a:rPr lang="en-US" sz="2000" dirty="0"/>
              <a:t>Developing bots for Microsoft Teams</a:t>
            </a:r>
          </a:p>
          <a:p>
            <a:pPr>
              <a:spcBef>
                <a:spcPts val="1200"/>
              </a:spcBef>
            </a:pPr>
            <a:endParaRPr lang="en-US" sz="2000" dirty="0"/>
          </a:p>
          <a:p>
            <a:pPr>
              <a:spcBef>
                <a:spcPts val="1200"/>
              </a:spcBef>
            </a:pPr>
            <a:r>
              <a:rPr lang="en-US" sz="2000" dirty="0"/>
              <a:t>Basics of conversational bots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E2309-F82C-A140-A08F-11BA0ED5F2BF}"/>
              </a:ext>
            </a:extLst>
          </p:cNvPr>
          <p:cNvSpPr>
            <a:spLocks noGrp="1"/>
          </p:cNvSpPr>
          <p:nvPr>
            <p:ph type="title"/>
          </p:nvPr>
        </p:nvSpPr>
        <p:spPr/>
        <p:txBody>
          <a:bodyPr/>
          <a:lstStyle/>
          <a:p>
            <a:r>
              <a:rPr lang="en-US" dirty="0"/>
              <a:t>Overview of bots in Microsoft Teams</a:t>
            </a:r>
          </a:p>
        </p:txBody>
      </p:sp>
    </p:spTree>
    <p:extLst>
      <p:ext uri="{BB962C8B-B14F-4D97-AF65-F5344CB8AC3E}">
        <p14:creationId xmlns:p14="http://schemas.microsoft.com/office/powerpoint/2010/main" val="29513410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a:xfrm>
            <a:off x="465138" y="632779"/>
            <a:ext cx="11533187" cy="410369"/>
          </a:xfrm>
        </p:spPr>
        <p:txBody>
          <a:bodyPr/>
          <a:lstStyle/>
          <a:p>
            <a:r>
              <a:rPr lang="en-US" b="1" dirty="0"/>
              <a:t>What tasks are best handled by bots?</a:t>
            </a:r>
            <a:endParaRPr lang="en-US" dirty="0"/>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523768"/>
          </a:xfrm>
        </p:spPr>
        <p:txBody>
          <a:bodyPr/>
          <a:lstStyle/>
          <a:p>
            <a:r>
              <a:rPr lang="en-US" dirty="0"/>
              <a:t>Bots can in Microsoft Teams can interact with users in the following ways:</a:t>
            </a:r>
          </a:p>
          <a:p>
            <a:endParaRPr lang="en-US" dirty="0"/>
          </a:p>
          <a:p>
            <a:pPr marL="342900" indent="-342900">
              <a:buFont typeface="Arial" panose="020B0604020202020204" pitchFamily="34" charset="0"/>
              <a:buChar char="•"/>
            </a:pPr>
            <a:r>
              <a:rPr lang="en-US" dirty="0"/>
              <a:t>1:1 personal conversations</a:t>
            </a:r>
          </a:p>
          <a:p>
            <a:pPr marL="342900" indent="-342900">
              <a:buFont typeface="Arial" panose="020B0604020202020204" pitchFamily="34" charset="0"/>
              <a:buChar char="•"/>
            </a:pPr>
            <a:r>
              <a:rPr lang="en-US" dirty="0"/>
              <a:t>Group chat</a:t>
            </a:r>
          </a:p>
          <a:p>
            <a:pPr marL="342900" indent="-342900">
              <a:buFont typeface="Arial" panose="020B0604020202020204" pitchFamily="34" charset="0"/>
              <a:buChar char="•"/>
            </a:pPr>
            <a:r>
              <a:rPr lang="en-US" dirty="0"/>
              <a:t>Channels in teams</a:t>
            </a:r>
          </a:p>
          <a:p>
            <a:endParaRPr lang="en-US" dirty="0"/>
          </a:p>
          <a:p>
            <a:r>
              <a:rPr lang="en-US" dirty="0"/>
              <a:t>Each scope provides unique opportunities &amp; challenges for a bot</a:t>
            </a:r>
          </a:p>
        </p:txBody>
      </p:sp>
    </p:spTree>
    <p:extLst>
      <p:ext uri="{BB962C8B-B14F-4D97-AF65-F5344CB8AC3E}">
        <p14:creationId xmlns:p14="http://schemas.microsoft.com/office/powerpoint/2010/main" val="27688556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Bots in Team Channels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4370427"/>
          </a:xfrm>
        </p:spPr>
        <p:txBody>
          <a:bodyPr/>
          <a:lstStyle/>
          <a:p>
            <a:r>
              <a:rPr lang="en-US" dirty="0"/>
              <a:t>Channels contain threaded conversations between multiple people</a:t>
            </a:r>
          </a:p>
          <a:p>
            <a:endParaRPr lang="en-US" dirty="0"/>
          </a:p>
          <a:p>
            <a:r>
              <a:rPr lang="en-US" dirty="0"/>
              <a:t>Bots have potential to massive reach to these users</a:t>
            </a:r>
          </a:p>
          <a:p>
            <a:endParaRPr lang="en-US" dirty="0"/>
          </a:p>
          <a:p>
            <a:r>
              <a:rPr lang="en-US" dirty="0"/>
              <a:t>Bots have access to messages where they are directly @mentioned</a:t>
            </a:r>
          </a:p>
          <a:p>
            <a:endParaRPr lang="en-US" dirty="0"/>
          </a:p>
          <a:p>
            <a:r>
              <a:rPr lang="en-US" i="1" dirty="0"/>
              <a:t>Additional messages can be retrieved by the bot using Microsoft Graph &amp; additional permissions</a:t>
            </a:r>
          </a:p>
          <a:p>
            <a:endParaRPr lang="en-US" dirty="0"/>
          </a:p>
          <a:p>
            <a:r>
              <a:rPr lang="en-US" dirty="0"/>
              <a:t>Sample bot scenarios:</a:t>
            </a:r>
          </a:p>
          <a:p>
            <a:endParaRPr lang="en-US" dirty="0"/>
          </a:p>
          <a:p>
            <a:pPr marL="342900" indent="-342900">
              <a:buFont typeface="Arial" panose="020B0604020202020204" pitchFamily="34" charset="0"/>
              <a:buChar char="•"/>
            </a:pPr>
            <a:r>
              <a:rPr lang="en-US" dirty="0"/>
              <a:t>Notifications</a:t>
            </a:r>
          </a:p>
          <a:p>
            <a:pPr marL="342900" indent="-342900">
              <a:buFont typeface="Arial" panose="020B0604020202020204" pitchFamily="34" charset="0"/>
              <a:buChar char="•"/>
            </a:pPr>
            <a:r>
              <a:rPr lang="en-US" dirty="0"/>
              <a:t>Feedback</a:t>
            </a:r>
          </a:p>
        </p:txBody>
      </p:sp>
    </p:spTree>
    <p:extLst>
      <p:ext uri="{BB962C8B-B14F-4D97-AF65-F5344CB8AC3E}">
        <p14:creationId xmlns:p14="http://schemas.microsoft.com/office/powerpoint/2010/main" val="32361837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Bots in group chats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523768"/>
          </a:xfrm>
        </p:spPr>
        <p:txBody>
          <a:bodyPr/>
          <a:lstStyle/>
          <a:p>
            <a:r>
              <a:rPr lang="en-US" dirty="0"/>
              <a:t>Group chats are non-threaded conversations between three or more people</a:t>
            </a:r>
          </a:p>
          <a:p>
            <a:endParaRPr lang="en-US" dirty="0"/>
          </a:p>
          <a:p>
            <a:r>
              <a:rPr lang="en-US" dirty="0"/>
              <a:t>Tend to have fewer members, but similar to a channel</a:t>
            </a:r>
          </a:p>
          <a:p>
            <a:endParaRPr lang="en-US" dirty="0"/>
          </a:p>
          <a:p>
            <a:r>
              <a:rPr lang="en-US" dirty="0"/>
              <a:t>Bots have access to messages where they are directly @mentioned</a:t>
            </a:r>
          </a:p>
          <a:p>
            <a:endParaRPr lang="en-US" dirty="0"/>
          </a:p>
          <a:p>
            <a:r>
              <a:rPr lang="en-US" dirty="0"/>
              <a:t>All scenarios where a bot works well in a channel will usually work well in a group chat</a:t>
            </a:r>
          </a:p>
        </p:txBody>
      </p:sp>
    </p:spTree>
    <p:extLst>
      <p:ext uri="{BB962C8B-B14F-4D97-AF65-F5344CB8AC3E}">
        <p14:creationId xmlns:p14="http://schemas.microsoft.com/office/powerpoint/2010/main" val="42440428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Bots in 1:1 personal chats</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2523768"/>
          </a:xfrm>
        </p:spPr>
        <p:txBody>
          <a:bodyPr/>
          <a:lstStyle/>
          <a:p>
            <a:r>
              <a:rPr lang="en-US" dirty="0"/>
              <a:t>Personal, 1:1 chats between users and bots is the traditional use case for bots</a:t>
            </a:r>
          </a:p>
          <a:p>
            <a:endParaRPr lang="en-US" dirty="0"/>
          </a:p>
          <a:p>
            <a:r>
              <a:rPr lang="en-US" dirty="0"/>
              <a:t>Enable diverse workloads &amp; can initiate workflows in other systems</a:t>
            </a:r>
          </a:p>
          <a:p>
            <a:endParaRPr lang="en-US" dirty="0"/>
          </a:p>
          <a:p>
            <a:r>
              <a:rPr lang="en-US" dirty="0"/>
              <a:t>Always consider if a bot is the best way to present functionality</a:t>
            </a:r>
          </a:p>
          <a:p>
            <a:endParaRPr lang="en-US" dirty="0"/>
          </a:p>
          <a:p>
            <a:pPr marL="342900" indent="-342900">
              <a:buFont typeface="Arial" panose="020B0604020202020204" pitchFamily="34" charset="0"/>
              <a:buChar char="•"/>
            </a:pPr>
            <a:r>
              <a:rPr lang="en-US" dirty="0"/>
              <a:t>Example: wizard approach may work for a bot, or task modules</a:t>
            </a:r>
          </a:p>
        </p:txBody>
      </p:sp>
    </p:spTree>
    <p:extLst>
      <p:ext uri="{BB962C8B-B14F-4D97-AF65-F5344CB8AC3E}">
        <p14:creationId xmlns:p14="http://schemas.microsoft.com/office/powerpoint/2010/main" val="38729939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68CB-2693-224B-A2AE-1EADBEB5D086}"/>
              </a:ext>
            </a:extLst>
          </p:cNvPr>
          <p:cNvSpPr>
            <a:spLocks noGrp="1"/>
          </p:cNvSpPr>
          <p:nvPr>
            <p:ph type="title"/>
          </p:nvPr>
        </p:nvSpPr>
        <p:spPr/>
        <p:txBody>
          <a:bodyPr/>
          <a:lstStyle/>
          <a:p>
            <a:r>
              <a:rPr lang="en-US" dirty="0"/>
              <a:t>How do bots work?</a:t>
            </a:r>
          </a:p>
        </p:txBody>
      </p:sp>
      <p:sp>
        <p:nvSpPr>
          <p:cNvPr id="5" name="Text Placeholder 4">
            <a:extLst>
              <a:ext uri="{FF2B5EF4-FFF2-40B4-BE49-F238E27FC236}">
                <a16:creationId xmlns:a16="http://schemas.microsoft.com/office/drawing/2014/main" id="{4D393030-DD0F-6049-9D8D-860617B3145D}"/>
              </a:ext>
            </a:extLst>
          </p:cNvPr>
          <p:cNvSpPr>
            <a:spLocks noGrp="1"/>
          </p:cNvSpPr>
          <p:nvPr>
            <p:ph type="body" sz="quarter" idx="10"/>
          </p:nvPr>
        </p:nvSpPr>
        <p:spPr>
          <a:xfrm>
            <a:off x="465138" y="1919804"/>
            <a:ext cx="11533187" cy="3570208"/>
          </a:xfrm>
        </p:spPr>
        <p:txBody>
          <a:bodyPr/>
          <a:lstStyle/>
          <a:p>
            <a:r>
              <a:rPr lang="en-US" dirty="0"/>
              <a:t>Conversation bots consist of the following components:</a:t>
            </a:r>
          </a:p>
          <a:p>
            <a:endParaRPr lang="en-US" dirty="0"/>
          </a:p>
          <a:p>
            <a:pPr marL="342900" indent="-342900">
              <a:buFont typeface="Arial" panose="020B0604020202020204" pitchFamily="34" charset="0"/>
              <a:buChar char="•"/>
            </a:pPr>
            <a:r>
              <a:rPr lang="en-US" dirty="0"/>
              <a:t>Publicly accessible web service</a:t>
            </a:r>
          </a:p>
          <a:p>
            <a:pPr marL="342900" indent="-342900">
              <a:buFont typeface="Arial" panose="020B0604020202020204" pitchFamily="34" charset="0"/>
              <a:buChar char="•"/>
            </a:pPr>
            <a:r>
              <a:rPr lang="en-US" dirty="0"/>
              <a:t>Bot registration that identifies your web service with the Microsoft Bot Framework</a:t>
            </a:r>
          </a:p>
          <a:p>
            <a:pPr marL="342900" indent="-342900">
              <a:buFont typeface="Arial" panose="020B0604020202020204" pitchFamily="34" charset="0"/>
              <a:buChar char="•"/>
            </a:pPr>
            <a:r>
              <a:rPr lang="en-US" dirty="0"/>
              <a:t>Teams app registration that identifies the bot and links it with the Bot Framework registration</a:t>
            </a:r>
          </a:p>
          <a:p>
            <a:pPr marL="342900" indent="-342900">
              <a:buFont typeface="Arial" panose="020B0604020202020204" pitchFamily="34" charset="0"/>
              <a:buChar char="•"/>
            </a:pPr>
            <a:endParaRPr lang="en-US" dirty="0"/>
          </a:p>
          <a:p>
            <a:r>
              <a:rPr lang="en-US" dirty="0"/>
              <a:t>Build the web service by hand, or use the Microsoft Bot Framework SDK’s</a:t>
            </a:r>
          </a:p>
          <a:p>
            <a:endParaRPr lang="en-US" dirty="0"/>
          </a:p>
          <a:p>
            <a:r>
              <a:rPr lang="en-US" dirty="0"/>
              <a:t>SDKs simplify handling &amp; routing of specific messages, enabling developers to implement </a:t>
            </a:r>
            <a:r>
              <a:rPr lang="en-US" dirty="0" err="1"/>
              <a:t>overrideable</a:t>
            </a:r>
            <a:r>
              <a:rPr lang="en-US" dirty="0"/>
              <a:t> methods instead of complex </a:t>
            </a:r>
            <a:r>
              <a:rPr lang="en-US" dirty="0">
                <a:latin typeface="Courier New" panose="02070309020205020404" pitchFamily="49" charset="0"/>
                <a:cs typeface="Courier New" panose="02070309020205020404" pitchFamily="49" charset="0"/>
              </a:rPr>
              <a:t>switch</a:t>
            </a:r>
            <a:r>
              <a:rPr lang="en-US" dirty="0"/>
              <a:t> / </a:t>
            </a:r>
            <a:r>
              <a:rPr lang="en-US" dirty="0">
                <a:latin typeface="Courier New" panose="02070309020205020404" pitchFamily="49" charset="0"/>
                <a:cs typeface="Courier New" panose="02070309020205020404" pitchFamily="49" charset="0"/>
              </a:rPr>
              <a:t>if</a:t>
            </a:r>
            <a:r>
              <a:rPr lang="en-US" dirty="0"/>
              <a:t> statements</a:t>
            </a:r>
          </a:p>
        </p:txBody>
      </p:sp>
    </p:spTree>
    <p:extLst>
      <p:ext uri="{BB962C8B-B14F-4D97-AF65-F5344CB8AC3E}">
        <p14:creationId xmlns:p14="http://schemas.microsoft.com/office/powerpoint/2010/main" val="24953008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AF9F3A-82ED-4D4B-8978-2CEC4D89A811}"/>
              </a:ext>
            </a:extLst>
          </p:cNvPr>
          <p:cNvSpPr>
            <a:spLocks noGrp="1"/>
          </p:cNvSpPr>
          <p:nvPr>
            <p:ph type="title"/>
          </p:nvPr>
        </p:nvSpPr>
        <p:spPr/>
        <p:txBody>
          <a:bodyPr/>
          <a:lstStyle/>
          <a:p>
            <a:r>
              <a:rPr lang="en-US" dirty="0"/>
              <a:t>How are bots in Microsoft Teams unique?</a:t>
            </a:r>
          </a:p>
        </p:txBody>
      </p:sp>
      <p:sp>
        <p:nvSpPr>
          <p:cNvPr id="4" name="Text Placeholder 3">
            <a:extLst>
              <a:ext uri="{FF2B5EF4-FFF2-40B4-BE49-F238E27FC236}">
                <a16:creationId xmlns:a16="http://schemas.microsoft.com/office/drawing/2014/main" id="{415E6491-2F46-0B4B-84DE-535E4C6CC84A}"/>
              </a:ext>
            </a:extLst>
          </p:cNvPr>
          <p:cNvSpPr>
            <a:spLocks noGrp="1"/>
          </p:cNvSpPr>
          <p:nvPr>
            <p:ph type="body" sz="quarter" idx="10"/>
          </p:nvPr>
        </p:nvSpPr>
        <p:spPr>
          <a:xfrm>
            <a:off x="465138" y="1919804"/>
            <a:ext cx="11533187" cy="3262432"/>
          </a:xfrm>
        </p:spPr>
        <p:txBody>
          <a:bodyPr/>
          <a:lstStyle/>
          <a:p>
            <a:r>
              <a:rPr lang="en-US" dirty="0"/>
              <a:t>Bots created with the Microsoft Bot Framework are diverse &amp; can be used in multiple channels</a:t>
            </a:r>
          </a:p>
          <a:p>
            <a:endParaRPr lang="en-US" dirty="0"/>
          </a:p>
          <a:p>
            <a:r>
              <a:rPr lang="en-US" dirty="0"/>
              <a:t>Bots developed for Microsoft teams include some differences from the other platforms</a:t>
            </a:r>
          </a:p>
          <a:p>
            <a:endParaRPr lang="en-US" dirty="0"/>
          </a:p>
          <a:p>
            <a:r>
              <a:rPr lang="en-US" dirty="0"/>
              <a:t>Primary difference: how activities are handled</a:t>
            </a:r>
          </a:p>
          <a:p>
            <a:endParaRPr lang="en-US" dirty="0"/>
          </a:p>
          <a:p>
            <a:r>
              <a:rPr lang="en-US" dirty="0"/>
              <a:t>Microsoft Teams activity handler derives from the Bot Framework</a:t>
            </a:r>
          </a:p>
          <a:p>
            <a:endParaRPr lang="en-US" dirty="0"/>
          </a:p>
          <a:p>
            <a:pPr marL="342900" indent="-342900">
              <a:buFont typeface="Arial" panose="020B0604020202020204" pitchFamily="34" charset="0"/>
              <a:buChar char="•"/>
            </a:pPr>
            <a:r>
              <a:rPr lang="en-US" dirty="0"/>
              <a:t>Routes all Teams activities before allowing any non-Teams-specific activity to be handled</a:t>
            </a:r>
          </a:p>
        </p:txBody>
      </p:sp>
    </p:spTree>
    <p:extLst>
      <p:ext uri="{BB962C8B-B14F-4D97-AF65-F5344CB8AC3E}">
        <p14:creationId xmlns:p14="http://schemas.microsoft.com/office/powerpoint/2010/main" val="383811221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3310</Words>
  <Application>Microsoft Macintosh PowerPoint</Application>
  <PresentationFormat>Custom</PresentationFormat>
  <Paragraphs>315</Paragraphs>
  <Slides>22</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Courier New</vt:lpstr>
      <vt:lpstr>Segoe UI</vt:lpstr>
      <vt:lpstr>Segoe UI Light</vt:lpstr>
      <vt:lpstr>Segoe UI Semibold</vt:lpstr>
      <vt:lpstr>Wingdings</vt:lpstr>
      <vt:lpstr>Office 365 PPT Template - 2017</vt:lpstr>
      <vt:lpstr>1_Office 365 PPT Template - 2017</vt:lpstr>
      <vt:lpstr>Create interactive conversational bots for Microsoft Teams</vt:lpstr>
      <vt:lpstr>Overview</vt:lpstr>
      <vt:lpstr>Overview of bots in Microsoft Teams</vt:lpstr>
      <vt:lpstr>What tasks are best handled by bots?</vt:lpstr>
      <vt:lpstr>Bots in Team Channels</vt:lpstr>
      <vt:lpstr>Bots in group chats</vt:lpstr>
      <vt:lpstr>Bots in 1:1 personal chats</vt:lpstr>
      <vt:lpstr>How do bots work?</vt:lpstr>
      <vt:lpstr>How are bots in Microsoft Teams unique?</vt:lpstr>
      <vt:lpstr>Microsoft Teams activity handlers</vt:lpstr>
      <vt:lpstr>Developing bots for Microsoft Teams</vt:lpstr>
      <vt:lpstr>Creating conversational bots for Microsoft Teams</vt:lpstr>
      <vt:lpstr>Create a web service</vt:lpstr>
      <vt:lpstr>Microsoft Teams bot web service</vt:lpstr>
      <vt:lpstr>Register the web service as a bot with Microsoft Bot Framework</vt:lpstr>
      <vt:lpstr>Create your Microsoft Teams app manifest and app package with App Studio</vt:lpstr>
      <vt:lpstr>Create your Microsoft Teams app manifest and app package</vt:lpstr>
      <vt:lpstr>Basics of conversation bots</vt:lpstr>
      <vt:lpstr>Basics of conversation bots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2020-02-13T21:41:32Z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